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4" r:id="rId9"/>
    <p:sldId id="265" r:id="rId10"/>
    <p:sldId id="262" r:id="rId11"/>
    <p:sldId id="263"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41"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hasCustomPrompt="1"/>
          </p:nvPr>
        </p:nvSpPr>
        <p:spPr>
          <a:xfrm>
            <a:off x="1432560" y="359898"/>
            <a:ext cx="7406640" cy="1472184"/>
          </a:xfrm>
        </p:spPr>
        <p:txBody>
          <a:bodyPr anchor="b"/>
          <a:lstStyle>
            <a:lvl1pPr algn="l">
              <a:defRPr/>
            </a:lvl1pPr>
          </a:lstStyle>
          <a:p>
            <a:r>
              <a:rPr kumimoji="0" lang="ar-SA" smtClean="0"/>
              <a:t>انقر لتحرير نمط العنوان الرئيسي</a:t>
            </a:r>
            <a:endParaRPr kumimoji="0" lang="en-US"/>
          </a:p>
        </p:txBody>
      </p:sp>
      <p:sp>
        <p:nvSpPr>
          <p:cNvPr id="22" name="عنوان فرعي 21"/>
          <p:cNvSpPr>
            <a:spLocks noGrp="1"/>
          </p:cNvSpPr>
          <p:nvPr>
            <p:ph type="subTitle" idx="1" hasCustomPrompt="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57E0CC37-CE1C-4D9D-B810-D3467C5F23BA}" type="datetimeFigureOut">
              <a:rPr lang="en-US" smtClean="0"/>
            </a:fld>
            <a:endParaRPr lang="en-US"/>
          </a:p>
        </p:txBody>
      </p:sp>
      <p:sp>
        <p:nvSpPr>
          <p:cNvPr id="20" name="عنصر نائب للتذييل 19"/>
          <p:cNvSpPr>
            <a:spLocks noGrp="1"/>
          </p:cNvSpPr>
          <p:nvPr>
            <p:ph type="ftr" sz="quarter" idx="11"/>
          </p:nvPr>
        </p:nvSpPr>
        <p:spPr/>
        <p:txBody>
          <a:bodyPr/>
          <a:lstStyle/>
          <a:p>
            <a:endParaRPr lang="en-US"/>
          </a:p>
        </p:txBody>
      </p:sp>
      <p:sp>
        <p:nvSpPr>
          <p:cNvPr id="10" name="عنصر نائب لرقم الشريحة 9"/>
          <p:cNvSpPr>
            <a:spLocks noGrp="1"/>
          </p:cNvSpPr>
          <p:nvPr>
            <p:ph type="sldNum" sz="quarter" idx="12"/>
          </p:nvPr>
        </p:nvSpPr>
        <p:spPr/>
        <p:txBody>
          <a:bodyPr/>
          <a:lstStyle/>
          <a:p>
            <a:fld id="{41F1C8B7-CC38-472A-A7A4-23CD58CB4B98}" type="slidenum">
              <a:rPr lang="en-US" smtClean="0"/>
            </a:fld>
            <a:endParaRPr lang="en-US"/>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hasCustomPrompt="1"/>
          </p:nvPr>
        </p:nvSpPr>
        <p:spPr/>
        <p:txBody>
          <a:bodyPr vert="eaVert"/>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7E0CC37-CE1C-4D9D-B810-D3467C5F23BA}" type="datetimeFigureOut">
              <a:rPr lang="en-US" smtClean="0"/>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hasCustomPrompt="1"/>
          </p:nvPr>
        </p:nvSpPr>
        <p:spPr>
          <a:xfrm>
            <a:off x="6858000" y="274639"/>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hasCustomPrompt="1"/>
          </p:nvPr>
        </p:nvSpPr>
        <p:spPr>
          <a:xfrm>
            <a:off x="1143000" y="274640"/>
            <a:ext cx="5562600" cy="5851525"/>
          </a:xfrm>
        </p:spPr>
        <p:txBody>
          <a:bodyPr vert="eaVert"/>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7E0CC37-CE1C-4D9D-B810-D3467C5F23BA}" type="datetimeFigureOut">
              <a:rPr lang="en-US" smtClean="0"/>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hasCustomPrompt="1"/>
          </p:nvPr>
        </p:nvSpPr>
        <p:spPr/>
        <p:txBody>
          <a:body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7E0CC37-CE1C-4D9D-B810-D3467C5F23BA}" type="datetimeFigureOut">
              <a:rPr lang="en-US" smtClean="0"/>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hasCustomPrompt="1"/>
          </p:nvPr>
        </p:nvSpPr>
        <p:spPr>
          <a:xfrm>
            <a:off x="2578392" y="2600325"/>
            <a:ext cx="6400800" cy="2286000"/>
          </a:xfrm>
        </p:spPr>
        <p:txBody>
          <a:bodyPr anchor="t"/>
          <a:lstStyle>
            <a:lvl1pPr algn="l">
              <a:lnSpc>
                <a:spcPts val="4500"/>
              </a:lnSpc>
              <a:buNone/>
              <a:defRPr sz="4000" b="1" cap="all"/>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hasCustomPrompt="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endParaRPr kumimoji="0" lang="ar-SA" smtClean="0"/>
          </a:p>
        </p:txBody>
      </p:sp>
      <p:sp>
        <p:nvSpPr>
          <p:cNvPr id="4" name="عنصر نائب للتاريخ 3"/>
          <p:cNvSpPr>
            <a:spLocks noGrp="1"/>
          </p:cNvSpPr>
          <p:nvPr>
            <p:ph type="dt" sz="half" idx="10"/>
          </p:nvPr>
        </p:nvSpPr>
        <p:spPr/>
        <p:txBody>
          <a:bodyPr/>
          <a:lstStyle/>
          <a:p>
            <a:fld id="{57E0CC37-CE1C-4D9D-B810-D3467C5F23BA}" type="datetimeFigureOut">
              <a:rPr lang="en-US" smtClean="0"/>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1F1C8B7-CC38-472A-A7A4-23CD58CB4B98}" type="slidenum">
              <a:rPr lang="en-US" smtClean="0"/>
            </a:fld>
            <a:endParaRPr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1435608" y="274320"/>
            <a:ext cx="749808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hasCustomPrompt="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4" name="عنصر نائب للمحتوى 3"/>
          <p:cNvSpPr>
            <a:spLocks noGrp="1"/>
          </p:cNvSpPr>
          <p:nvPr>
            <p:ph sz="half" idx="2" hasCustomPrompt="1"/>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57E0CC37-CE1C-4D9D-B810-D3467C5F23BA}" type="datetimeFigureOut">
              <a:rPr lang="en-US" smtClean="0"/>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مقارن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457200" y="5160336"/>
            <a:ext cx="8229600" cy="1143000"/>
          </a:xfrm>
        </p:spPr>
        <p:txBody>
          <a:bodyPr anchor="ctr"/>
          <a:lstStyle>
            <a:lvl1pPr algn="ctr">
              <a:defRPr sz="45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hasCustomPrompt="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endParaRPr kumimoji="0" lang="ar-SA" smtClean="0"/>
          </a:p>
        </p:txBody>
      </p:sp>
      <p:sp>
        <p:nvSpPr>
          <p:cNvPr id="4" name="عنصر نائب للنص 3"/>
          <p:cNvSpPr>
            <a:spLocks noGrp="1"/>
          </p:cNvSpPr>
          <p:nvPr>
            <p:ph type="body" sz="half" idx="3" hasCustomPrompt="1"/>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endParaRPr kumimoji="0" lang="ar-SA" smtClean="0"/>
          </a:p>
        </p:txBody>
      </p:sp>
      <p:sp>
        <p:nvSpPr>
          <p:cNvPr id="5" name="عنصر نائب للمحتوى 4"/>
          <p:cNvSpPr>
            <a:spLocks noGrp="1"/>
          </p:cNvSpPr>
          <p:nvPr>
            <p:ph sz="quarter" idx="2" hasCustomPrompt="1"/>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hasCustomPrompt="1"/>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57E0CC37-CE1C-4D9D-B810-D3467C5F23BA}" type="datetimeFigureOut">
              <a:rPr lang="en-US" smtClean="0"/>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1435608" y="274320"/>
            <a:ext cx="7498080" cy="1143000"/>
          </a:xfrm>
        </p:spPr>
        <p:txBody>
          <a:bodyPr anchor="ct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57E0CC37-CE1C-4D9D-B810-D3467C5F23BA}" type="datetimeFigureOut">
              <a:rPr lang="en-US" smtClean="0"/>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57E0CC37-CE1C-4D9D-B810-D3467C5F23BA}" type="datetimeFigureOut">
              <a:rPr lang="en-US" smtClean="0"/>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1F1C8B7-CC38-472A-A7A4-23CD58CB4B98}" type="slidenum">
              <a:rPr lang="en-US" smtClean="0"/>
            </a:fld>
            <a:endParaRPr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457200" y="216778"/>
            <a:ext cx="3810000" cy="1162050"/>
          </a:xfrm>
          <a:ln>
            <a:noFill/>
          </a:ln>
        </p:spPr>
        <p:txBody>
          <a:bodyPr anchor="b"/>
          <a:lstStyle>
            <a:lvl1pPr algn="l">
              <a:lnSpc>
                <a:spcPts val="2000"/>
              </a:lnSpc>
              <a:buNone/>
              <a:defRPr sz="2200" b="1"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hasCustomPrompt="1"/>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endParaRPr kumimoji="0" lang="ar-SA" smtClean="0"/>
          </a:p>
        </p:txBody>
      </p:sp>
      <p:sp>
        <p:nvSpPr>
          <p:cNvPr id="4" name="عنصر نائب للمحتوى 3"/>
          <p:cNvSpPr>
            <a:spLocks noGrp="1"/>
          </p:cNvSpPr>
          <p:nvPr>
            <p:ph sz="half" idx="1" hasCustomPrompt="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endParaRPr lang="ar-SA" smtClean="0"/>
          </a:p>
          <a:p>
            <a:pPr lvl="1" eaLnBrk="1" latinLnBrk="0" hangingPunct="1"/>
            <a:r>
              <a:rPr lang="ar-SA" smtClean="0"/>
              <a:t>المستوى الثاني</a:t>
            </a:r>
            <a:endParaRPr lang="ar-SA" smtClean="0"/>
          </a:p>
          <a:p>
            <a:pPr lvl="2" eaLnBrk="1" latinLnBrk="0" hangingPunct="1"/>
            <a:r>
              <a:rPr lang="ar-SA" smtClean="0"/>
              <a:t>المستوى الثالث</a:t>
            </a:r>
            <a:endParaRPr lang="ar-SA" smtClean="0"/>
          </a:p>
          <a:p>
            <a:pPr lvl="3" eaLnBrk="1" latinLnBrk="0" hangingPunct="1"/>
            <a:r>
              <a:rPr lang="ar-SA" smtClean="0"/>
              <a:t>المستوى الرابع</a:t>
            </a:r>
            <a:endParaRPr lang="ar-SA" smtClean="0"/>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57E0CC37-CE1C-4D9D-B810-D3467C5F23BA}" type="datetimeFigureOut">
              <a:rPr lang="en-US" smtClean="0"/>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1F1C8B7-CC38-472A-A7A4-23CD58CB4B98}"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5886896" y="1066800"/>
            <a:ext cx="2743200" cy="1981200"/>
          </a:xfrm>
        </p:spPr>
        <p:txBody>
          <a:bodyPr anchor="b">
            <a:noAutofit/>
          </a:bodyPr>
          <a:lstStyle>
            <a:lvl1pPr algn="l">
              <a:buNone/>
              <a:defRPr sz="2100" b="1">
                <a:effectLst/>
              </a:defRPr>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57E0CC37-CE1C-4D9D-B810-D3467C5F23BA}" type="datetimeFigureOut">
              <a:rPr lang="en-US" smtClean="0"/>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1F1C8B7-CC38-472A-A7A4-23CD58CB4B98}" type="slidenum">
              <a:rPr lang="en-US" smtClean="0"/>
            </a:fld>
            <a:endParaRPr lang="en-US"/>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hasCustomPrompt="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hasCustomPrompt="1"/>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endParaRPr kumimoji="0" lang="ar-SA"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smtClean="0"/>
              <a:t>انقر لتحرير أنماط النص الرئيسي</a:t>
            </a:r>
            <a:endParaRPr kumimoji="0" lang="ar-SA" smtClean="0"/>
          </a:p>
          <a:p>
            <a:pPr lvl="1" eaLnBrk="1" latinLnBrk="0" hangingPunct="1"/>
            <a:r>
              <a:rPr kumimoji="0" lang="ar-SA" smtClean="0"/>
              <a:t>المستوى الثاني</a:t>
            </a:r>
            <a:endParaRPr kumimoji="0" lang="ar-SA" smtClean="0"/>
          </a:p>
          <a:p>
            <a:pPr lvl="2" eaLnBrk="1" latinLnBrk="0" hangingPunct="1"/>
            <a:r>
              <a:rPr kumimoji="0" lang="ar-SA" smtClean="0"/>
              <a:t>المستوى الثالث</a:t>
            </a:r>
            <a:endParaRPr kumimoji="0" lang="ar-SA" smtClean="0"/>
          </a:p>
          <a:p>
            <a:pPr lvl="3" eaLnBrk="1" latinLnBrk="0" hangingPunct="1"/>
            <a:r>
              <a:rPr kumimoji="0" lang="ar-SA" smtClean="0"/>
              <a:t>المستوى الرابع</a:t>
            </a:r>
            <a:endParaRPr kumimoji="0" lang="ar-SA" smtClean="0"/>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57E0CC37-CE1C-4D9D-B810-D3467C5F23BA}" type="datetimeFigureOut">
              <a:rPr lang="en-US" smtClean="0"/>
            </a:fld>
            <a:endParaRPr lang="en-US"/>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41F1C8B7-CC38-472A-A7A4-23CD58CB4B98}" type="slidenum">
              <a:rPr lang="en-US" smtClean="0"/>
            </a:fld>
            <a:endParaRPr lang="en-US"/>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2.png"/><Relationship Id="rId1"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image" Target="../media/image14.emf"/></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28600"/>
            <a:ext cx="7772400" cy="3371851"/>
          </a:xfrm>
        </p:spPr>
        <p:txBody>
          <a:bodyPr>
            <a:normAutofit fontScale="90000"/>
          </a:bodyPr>
          <a:lstStyle/>
          <a:p>
            <a:pPr algn="l"/>
            <a:br>
              <a:rPr lang="en-US" b="1" dirty="0" smtClean="0"/>
            </a:br>
            <a:r>
              <a:rPr lang="en-US" b="1" dirty="0" smtClean="0"/>
              <a:t>Kinetics</a:t>
            </a:r>
            <a:br>
              <a:rPr lang="en-US" dirty="0"/>
            </a:br>
            <a:r>
              <a:rPr lang="en-US" sz="4000" dirty="0"/>
              <a:t>It is the science that specializes in studying the rate (speed ) of chemical reactions and the factors affecting them. </a:t>
            </a:r>
            <a:br>
              <a:rPr lang="en-US" dirty="0"/>
            </a:br>
            <a:endParaRPr lang="en-US" dirty="0"/>
          </a:p>
        </p:txBody>
      </p:sp>
      <p:sp>
        <p:nvSpPr>
          <p:cNvPr id="3" name="عنوان فرعي 2"/>
          <p:cNvSpPr>
            <a:spLocks noGrp="1"/>
          </p:cNvSpPr>
          <p:nvPr>
            <p:ph type="subTitle" idx="1"/>
          </p:nvPr>
        </p:nvSpPr>
        <p:spPr>
          <a:xfrm>
            <a:off x="533400" y="3886200"/>
            <a:ext cx="8229600" cy="2514600"/>
          </a:xfrm>
        </p:spPr>
        <p:txBody>
          <a:bodyPr>
            <a:noAutofit/>
          </a:bodyPr>
          <a:lstStyle/>
          <a:p>
            <a:r>
              <a:rPr lang="en-US" sz="3600" dirty="0">
                <a:solidFill>
                  <a:schemeClr val="tx1"/>
                </a:solidFill>
              </a:rPr>
              <a:t>Chemical reactions differ from one another in the amount of time required to occur. Some reactions occur immediately and do not require a long time to occur</a:t>
            </a:r>
            <a:endParaRPr lang="en-US" sz="36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br>
              <a:rPr lang="en-US" dirty="0">
                <a:effectLst/>
              </a:rPr>
            </a:br>
            <a:endParaRPr lang="en-US" dirty="0"/>
          </a:p>
        </p:txBody>
      </p:sp>
      <p:sp>
        <p:nvSpPr>
          <p:cNvPr id="3" name="عنصر نائب للمحتوى 2"/>
          <p:cNvSpPr>
            <a:spLocks noGrp="1"/>
          </p:cNvSpPr>
          <p:nvPr>
            <p:ph idx="1"/>
          </p:nvPr>
        </p:nvSpPr>
        <p:spPr>
          <a:xfrm>
            <a:off x="1435608" y="228600"/>
            <a:ext cx="7498080" cy="5105400"/>
          </a:xfrm>
        </p:spPr>
        <p:txBody>
          <a:bodyPr>
            <a:noAutofit/>
          </a:bodyPr>
          <a:lstStyle/>
          <a:p>
            <a:r>
              <a:rPr lang="en-US" sz="2400" b="1" dirty="0"/>
              <a:t>2-Concentration of the reactants</a:t>
            </a:r>
            <a:endParaRPr lang="en-US" sz="2400" dirty="0"/>
          </a:p>
          <a:p>
            <a:r>
              <a:rPr lang="en-US" sz="2400" dirty="0"/>
              <a:t>It was noted that </a:t>
            </a:r>
            <a:r>
              <a:rPr lang="en-US" sz="2400" dirty="0" smtClean="0"/>
              <a:t>when:</a:t>
            </a:r>
            <a:endParaRPr lang="en-US" sz="2400" dirty="0" smtClean="0"/>
          </a:p>
          <a:p>
            <a:pPr marL="82550" indent="0">
              <a:buNone/>
            </a:pPr>
            <a:r>
              <a:rPr lang="en-US" sz="2400" dirty="0" smtClean="0"/>
              <a:t>the </a:t>
            </a:r>
            <a:r>
              <a:rPr lang="en-US" sz="2400" dirty="0"/>
              <a:t>concentration of the reactants is high at the beginning of the reaction, the reaction speed is high and over time the concentration of the reactants decreases and the reaction speed decreases with it</a:t>
            </a:r>
            <a:r>
              <a:rPr lang="en-US" sz="2400" dirty="0" smtClean="0"/>
              <a:t>.</a:t>
            </a:r>
            <a:endParaRPr lang="en-US" sz="2400" dirty="0" smtClean="0"/>
          </a:p>
          <a:p>
            <a:pPr marL="82550" indent="0">
              <a:buNone/>
            </a:pPr>
            <a:endParaRPr lang="en-US" sz="2400" dirty="0"/>
          </a:p>
          <a:p>
            <a:r>
              <a:rPr lang="en-US" sz="2400" dirty="0" smtClean="0"/>
              <a:t>The </a:t>
            </a:r>
            <a:r>
              <a:rPr lang="en-US" sz="2400" dirty="0"/>
              <a:t>relationship between the concentration of the reactants and the reaction speed It </a:t>
            </a:r>
            <a:r>
              <a:rPr lang="en-US" sz="2400" dirty="0">
                <a:solidFill>
                  <a:srgbClr val="FF0000"/>
                </a:solidFill>
              </a:rPr>
              <a:t>is not an easy </a:t>
            </a:r>
            <a:r>
              <a:rPr lang="en-US" sz="2400" dirty="0"/>
              <a:t>relationship, as increasing the concentration of one of the reactants leads to an increase in the reaction rate. It may lead to a decrease, as in reverse reactions, and there may be no change in the </a:t>
            </a:r>
            <a:r>
              <a:rPr lang="en-US" sz="2400" dirty="0" smtClean="0"/>
              <a:t>rate</a:t>
            </a:r>
            <a:endParaRPr lang="en-US" sz="2400" dirty="0" smtClean="0"/>
          </a:p>
          <a:p>
            <a:r>
              <a:rPr lang="en-US" sz="2400" dirty="0"/>
              <a:t>The temperature has a significant effect on the reaction rate, and it has been found practically that raising the temperature leads to a noticeable increase in the reaction rate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dirty="0">
                <a:effectLst/>
              </a:rPr>
              <a:t>k = A • </a:t>
            </a:r>
            <a:r>
              <a:rPr lang="en-US" sz="3600" dirty="0" err="1">
                <a:effectLst/>
              </a:rPr>
              <a:t>exp</a:t>
            </a:r>
            <a:r>
              <a:rPr lang="en-US" sz="3600" dirty="0">
                <a:effectLst/>
              </a:rPr>
              <a:t>( -</a:t>
            </a:r>
            <a:r>
              <a:rPr lang="en-US" sz="3600" dirty="0" err="1">
                <a:effectLst/>
              </a:rPr>
              <a:t>Ea</a:t>
            </a:r>
            <a:r>
              <a:rPr lang="en-US" sz="3600" dirty="0">
                <a:effectLst/>
              </a:rPr>
              <a:t>/RT)</a:t>
            </a:r>
            <a:br>
              <a:rPr lang="en-US" dirty="0">
                <a:effectLst/>
              </a:rPr>
            </a:br>
            <a:endParaRPr lang="en-US" dirty="0"/>
          </a:p>
        </p:txBody>
      </p:sp>
      <p:sp>
        <p:nvSpPr>
          <p:cNvPr id="3" name="عنصر نائب للمحتوى 2"/>
          <p:cNvSpPr>
            <a:spLocks noGrp="1"/>
          </p:cNvSpPr>
          <p:nvPr>
            <p:ph idx="1"/>
          </p:nvPr>
        </p:nvSpPr>
        <p:spPr>
          <a:xfrm>
            <a:off x="1435608" y="1143000"/>
            <a:ext cx="7498080" cy="4800600"/>
          </a:xfrm>
        </p:spPr>
        <p:txBody>
          <a:bodyPr/>
          <a:lstStyle/>
          <a:p>
            <a:pPr marL="82550" indent="0" rtl="1">
              <a:buNone/>
            </a:pPr>
            <a:r>
              <a:rPr lang="en-US" b="1" dirty="0"/>
              <a:t> </a:t>
            </a:r>
            <a:r>
              <a:rPr lang="en-US" sz="2800" dirty="0" smtClean="0"/>
              <a:t>k </a:t>
            </a:r>
            <a:r>
              <a:rPr lang="en-US" sz="2800" dirty="0"/>
              <a:t>= A • </a:t>
            </a:r>
            <a:r>
              <a:rPr lang="en-US" sz="2800" dirty="0" err="1"/>
              <a:t>exp</a:t>
            </a:r>
            <a:r>
              <a:rPr lang="en-US" sz="2800" baseline="30000" dirty="0"/>
              <a:t>( -</a:t>
            </a:r>
            <a:r>
              <a:rPr lang="en-US" sz="2800" baseline="30000" dirty="0" err="1"/>
              <a:t>Ea</a:t>
            </a:r>
            <a:r>
              <a:rPr lang="en-US" sz="2800" baseline="30000" dirty="0"/>
              <a:t>/RT)</a:t>
            </a:r>
            <a:r>
              <a:rPr lang="en-US" sz="2800" dirty="0"/>
              <a:t> </a:t>
            </a:r>
            <a:endParaRPr lang="en-US" sz="2800" dirty="0"/>
          </a:p>
          <a:p>
            <a:pPr rtl="1"/>
            <a:r>
              <a:rPr lang="en-US" sz="2800" dirty="0"/>
              <a:t>R = 8.314 </a:t>
            </a:r>
            <a:r>
              <a:rPr lang="en-US" sz="2800" dirty="0" err="1"/>
              <a:t>J.K.mol</a:t>
            </a:r>
            <a:r>
              <a:rPr lang="en-US" sz="2800" dirty="0"/>
              <a:t> (  the general constant for gases) </a:t>
            </a:r>
            <a:endParaRPr lang="en-US" sz="2800" dirty="0"/>
          </a:p>
          <a:p>
            <a:pPr rtl="1"/>
            <a:r>
              <a:rPr lang="en-US" sz="2800" dirty="0" err="1"/>
              <a:t>Ea</a:t>
            </a:r>
            <a:r>
              <a:rPr lang="en-US" sz="2800" dirty="0"/>
              <a:t> = activation energy and its units (J/</a:t>
            </a:r>
            <a:r>
              <a:rPr lang="en-US" sz="2800" dirty="0" err="1"/>
              <a:t>mol</a:t>
            </a:r>
            <a:r>
              <a:rPr lang="en-US" sz="2800" dirty="0"/>
              <a:t>)</a:t>
            </a:r>
            <a:endParaRPr lang="en-US" sz="2800" dirty="0"/>
          </a:p>
          <a:p>
            <a:pPr rtl="1"/>
            <a:r>
              <a:rPr lang="en-US" sz="2800" dirty="0"/>
              <a:t>A = frequency factor</a:t>
            </a:r>
            <a:endParaRPr lang="en-US" sz="2800" dirty="0"/>
          </a:p>
          <a:p>
            <a:pPr rtl="1"/>
            <a:r>
              <a:rPr lang="en-US" sz="2800" dirty="0"/>
              <a:t>T= absolute temperature</a:t>
            </a:r>
            <a:endParaRPr lang="en-US" sz="2800" dirty="0"/>
          </a:p>
          <a:p>
            <a:endParaRPr lang="en-US" dirty="0"/>
          </a:p>
        </p:txBody>
      </p:sp>
      <p:pic>
        <p:nvPicPr>
          <p:cNvPr id="4" name="صورة 3"/>
          <p:cNvPicPr/>
          <p:nvPr/>
        </p:nvPicPr>
        <p:blipFill>
          <a:blip r:embed="rId1">
            <a:extLst>
              <a:ext uri="{28A0092B-C50C-407E-A947-70E740481C1C}">
                <a14:useLocalDpi xmlns:a14="http://schemas.microsoft.com/office/drawing/2010/main" val="0"/>
              </a:ext>
            </a:extLst>
          </a:blip>
          <a:stretch>
            <a:fillRect/>
          </a:stretch>
        </p:blipFill>
        <p:spPr>
          <a:xfrm>
            <a:off x="6172200" y="228600"/>
            <a:ext cx="1892300" cy="1901825"/>
          </a:xfrm>
          <a:prstGeom prst="rect">
            <a:avLst/>
          </a:prstGeom>
        </p:spPr>
      </p:pic>
      <p:pic>
        <p:nvPicPr>
          <p:cNvPr id="5" name="صورة 4"/>
          <p:cNvPicPr/>
          <p:nvPr/>
        </p:nvPicPr>
        <p:blipFill rotWithShape="1">
          <a:blip r:embed="rId2"/>
          <a:srcRect l="6232" t="3444" r="2109"/>
          <a:stretch>
            <a:fillRect/>
          </a:stretch>
        </p:blipFill>
        <p:spPr bwMode="auto">
          <a:xfrm>
            <a:off x="3962400" y="4114800"/>
            <a:ext cx="5105400" cy="2751455"/>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457200"/>
            <a:ext cx="7708392" cy="2057400"/>
          </a:xfrm>
        </p:spPr>
        <p:txBody>
          <a:bodyPr>
            <a:normAutofit fontScale="90000"/>
          </a:bodyPr>
          <a:lstStyle/>
          <a:p>
            <a:pPr algn="just"/>
            <a:r>
              <a:rPr lang="en-US" sz="3100" b="1" dirty="0">
                <a:effectLst/>
              </a:rPr>
              <a:t>The activation energy:</a:t>
            </a:r>
            <a:r>
              <a:rPr lang="en-US" sz="3100" dirty="0">
                <a:effectLst/>
              </a:rPr>
              <a:t> It is the minimum amount of energy required by the reacting molecules to reach the active state, for the reaction to occur, and for them to be able to form products.</a:t>
            </a:r>
            <a:br>
              <a:rPr lang="en-US" dirty="0">
                <a:effectLst/>
              </a:rPr>
            </a:br>
            <a:endParaRPr lang="en-US" dirty="0"/>
          </a:p>
        </p:txBody>
      </p:sp>
      <p:pic>
        <p:nvPicPr>
          <p:cNvPr id="4" name="عنصر نائب للمحتوى 3"/>
          <p:cNvPicPr>
            <a:picLocks noGrp="1"/>
          </p:cNvPicPr>
          <p:nvPr>
            <p:ph idx="1"/>
          </p:nvPr>
        </p:nvPicPr>
        <p:blipFill>
          <a:blip r:embed="rId1"/>
          <a:stretch>
            <a:fillRect/>
          </a:stretch>
        </p:blipFill>
        <p:spPr>
          <a:xfrm>
            <a:off x="2133600" y="2514600"/>
            <a:ext cx="5759067" cy="35814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effectLst/>
              </a:rPr>
              <a:t>Arrhenius equation:</a:t>
            </a:r>
            <a:br>
              <a:rPr lang="en-US" dirty="0">
                <a:effectLst/>
              </a:rPr>
            </a:br>
            <a:endParaRPr lang="en-US" dirty="0"/>
          </a:p>
        </p:txBody>
      </p:sp>
      <p:pic>
        <p:nvPicPr>
          <p:cNvPr id="4" name="صورة 3"/>
          <p:cNvPicPr/>
          <p:nvPr/>
        </p:nvPicPr>
        <p:blipFill>
          <a:blip r:embed="rId1">
            <a:extLst>
              <a:ext uri="{28A0092B-C50C-407E-A947-70E740481C1C}">
                <a14:useLocalDpi xmlns:a14="http://schemas.microsoft.com/office/drawing/2010/main" val="0"/>
              </a:ext>
            </a:extLst>
          </a:blip>
          <a:srcRect/>
          <a:stretch>
            <a:fillRect/>
          </a:stretch>
        </p:blipFill>
        <p:spPr bwMode="auto">
          <a:xfrm>
            <a:off x="990600" y="990600"/>
            <a:ext cx="3788092" cy="3393122"/>
          </a:xfrm>
          <a:prstGeom prst="rect">
            <a:avLst/>
          </a:prstGeom>
          <a:noFill/>
          <a:ln>
            <a:noFill/>
          </a:ln>
        </p:spPr>
      </p:pic>
      <p:pic>
        <p:nvPicPr>
          <p:cNvPr id="5" name="عنصر نائب للمحتوى 4"/>
          <p:cNvPicPr>
            <a:picLocks noGrp="1"/>
          </p:cNvPicPr>
          <p:nvPr>
            <p:ph idx="1"/>
          </p:nvPr>
        </p:nvPicPr>
        <p:blipFill rotWithShape="1">
          <a:blip r:embed="rId2"/>
          <a:srcRect l="30905" t="53586" r="31970" b="19803"/>
          <a:stretch>
            <a:fillRect/>
          </a:stretch>
        </p:blipFill>
        <p:spPr bwMode="auto">
          <a:xfrm>
            <a:off x="1143000" y="4495800"/>
            <a:ext cx="3581400" cy="1066800"/>
          </a:xfrm>
          <a:prstGeom prst="rect">
            <a:avLst/>
          </a:prstGeom>
          <a:ln>
            <a:noFill/>
          </a:ln>
        </p:spPr>
      </p:pic>
      <p:pic>
        <p:nvPicPr>
          <p:cNvPr id="6" name="صورة 5"/>
          <p:cNvPicPr/>
          <p:nvPr/>
        </p:nvPicPr>
        <p:blipFill>
          <a:blip r:embed="rId3"/>
          <a:stretch>
            <a:fillRect/>
          </a:stretch>
        </p:blipFill>
        <p:spPr>
          <a:xfrm>
            <a:off x="4648200" y="1066800"/>
            <a:ext cx="4316095" cy="3444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152400"/>
            <a:ext cx="8077200" cy="2743200"/>
          </a:xfrm>
        </p:spPr>
        <p:txBody>
          <a:bodyPr>
            <a:noAutofit/>
          </a:bodyPr>
          <a:lstStyle/>
          <a:p>
            <a:r>
              <a:rPr lang="en-US" sz="2400" b="1" dirty="0">
                <a:effectLst/>
              </a:rPr>
              <a:t>Example:</a:t>
            </a:r>
            <a:br>
              <a:rPr lang="en-US" sz="2400" dirty="0">
                <a:effectLst/>
              </a:rPr>
            </a:br>
            <a:r>
              <a:rPr lang="en-US" sz="2400" dirty="0">
                <a:effectLst/>
              </a:rPr>
              <a:t>If you know that the reaction of ammonia with carbon dioxide is in its initial stages of the second order and the value of the reaction rate constant at a temperature of 327 °C is equal to 0.385 </a:t>
            </a:r>
            <a:r>
              <a:rPr lang="en-US" sz="2400" dirty="0" err="1">
                <a:effectLst/>
              </a:rPr>
              <a:t>mol</a:t>
            </a:r>
            <a:r>
              <a:rPr lang="en-US" sz="2400" dirty="0">
                <a:effectLst/>
              </a:rPr>
              <a:t> </a:t>
            </a:r>
            <a:r>
              <a:rPr lang="en-US" sz="2400" baseline="30000" dirty="0">
                <a:effectLst/>
              </a:rPr>
              <a:t>-1</a:t>
            </a:r>
            <a:r>
              <a:rPr lang="en-US" sz="2400" dirty="0">
                <a:effectLst/>
              </a:rPr>
              <a:t>. sec</a:t>
            </a:r>
            <a:r>
              <a:rPr lang="en-US" sz="2400" baseline="30000" dirty="0">
                <a:effectLst/>
              </a:rPr>
              <a:t>-1</a:t>
            </a:r>
            <a:r>
              <a:rPr lang="en-US" sz="2400" dirty="0">
                <a:effectLst/>
              </a:rPr>
              <a:t> , and at a temperature of 443°C is equal to 16.0 </a:t>
            </a:r>
            <a:r>
              <a:rPr lang="en-US" sz="2400" dirty="0" err="1">
                <a:effectLst/>
              </a:rPr>
              <a:t>mol</a:t>
            </a:r>
            <a:r>
              <a:rPr lang="en-US" sz="2400" dirty="0">
                <a:effectLst/>
              </a:rPr>
              <a:t> </a:t>
            </a:r>
            <a:r>
              <a:rPr lang="en-US" sz="2400" baseline="30000" dirty="0">
                <a:effectLst/>
              </a:rPr>
              <a:t>-1</a:t>
            </a:r>
            <a:r>
              <a:rPr lang="en-US" sz="2400" dirty="0">
                <a:effectLst/>
              </a:rPr>
              <a:t>. sec</a:t>
            </a:r>
            <a:r>
              <a:rPr lang="en-US" sz="2400" baseline="30000" dirty="0">
                <a:effectLst/>
              </a:rPr>
              <a:t>-1</a:t>
            </a:r>
            <a:r>
              <a:rPr lang="en-US" sz="2400" dirty="0">
                <a:effectLst/>
              </a:rPr>
              <a:t>, then </a:t>
            </a:r>
            <a:r>
              <a:rPr lang="en-US" sz="2400" b="1" dirty="0">
                <a:effectLst/>
              </a:rPr>
              <a:t>calculate</a:t>
            </a:r>
            <a:r>
              <a:rPr lang="en-US" sz="2400" dirty="0">
                <a:effectLst/>
              </a:rPr>
              <a:t> </a:t>
            </a:r>
            <a:r>
              <a:rPr lang="en-US" sz="2400" b="1" dirty="0">
                <a:effectLst/>
              </a:rPr>
              <a:t>1-</a:t>
            </a:r>
            <a:r>
              <a:rPr lang="en-US" sz="2400" dirty="0">
                <a:effectLst/>
              </a:rPr>
              <a:t> Activation energy                   </a:t>
            </a:r>
            <a:r>
              <a:rPr lang="en-US" sz="2400" b="1" dirty="0">
                <a:effectLst/>
              </a:rPr>
              <a:t>2-</a:t>
            </a:r>
            <a:r>
              <a:rPr lang="en-US" sz="2400" dirty="0">
                <a:effectLst/>
              </a:rPr>
              <a:t> Frequency coefficient (</a:t>
            </a:r>
            <a:r>
              <a:rPr lang="en-US" sz="2400" dirty="0" err="1">
                <a:effectLst/>
              </a:rPr>
              <a:t>Arrienus</a:t>
            </a:r>
            <a:r>
              <a:rPr lang="en-US" sz="2400" dirty="0">
                <a:effectLst/>
              </a:rPr>
              <a:t> constant):</a:t>
            </a:r>
            <a:br>
              <a:rPr lang="en-US" sz="2400" dirty="0">
                <a:effectLst/>
              </a:rPr>
            </a:br>
            <a:endParaRPr lang="en-US" sz="2400" dirty="0"/>
          </a:p>
        </p:txBody>
      </p:sp>
      <p:pic>
        <p:nvPicPr>
          <p:cNvPr id="4" name="عنصر نائب للمحتوى 3"/>
          <p:cNvPicPr>
            <a:picLocks noGrp="1"/>
          </p:cNvPicPr>
          <p:nvPr>
            <p:ph idx="1"/>
          </p:nvPr>
        </p:nvPicPr>
        <p:blipFill rotWithShape="1">
          <a:blip r:embed="rId1"/>
          <a:srcRect l="8693" r="934"/>
          <a:stretch>
            <a:fillRect/>
          </a:stretch>
        </p:blipFill>
        <p:spPr bwMode="auto">
          <a:xfrm>
            <a:off x="1752600" y="3200400"/>
            <a:ext cx="5486400" cy="335280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04800"/>
            <a:ext cx="8534400" cy="2133600"/>
          </a:xfrm>
        </p:spPr>
        <p:txBody>
          <a:bodyPr>
            <a:noAutofit/>
          </a:bodyPr>
          <a:lstStyle/>
          <a:p>
            <a:pPr algn="just"/>
            <a:r>
              <a:rPr lang="en-US" sz="3000" dirty="0">
                <a:latin typeface="+mn-lt"/>
              </a:rPr>
              <a:t>In scientific terms, the speed at which a chemical reaction occurs is called the rate of reaction, and can be expressed as a specific change over a certain period of time measured in seconds, minutes, hours, days, or years.</a:t>
            </a:r>
            <a:endParaRPr lang="en-US" sz="3000" dirty="0">
              <a:latin typeface="+mn-lt"/>
            </a:endParaRPr>
          </a:p>
        </p:txBody>
      </p:sp>
      <p:sp>
        <p:nvSpPr>
          <p:cNvPr id="3" name="عنصر نائب للمحتوى 2"/>
          <p:cNvSpPr>
            <a:spLocks noGrp="1"/>
          </p:cNvSpPr>
          <p:nvPr>
            <p:ph idx="1"/>
          </p:nvPr>
        </p:nvSpPr>
        <p:spPr>
          <a:xfrm>
            <a:off x="457200" y="2819400"/>
            <a:ext cx="8229600" cy="3755136"/>
          </a:xfrm>
        </p:spPr>
        <p:txBody>
          <a:bodyPr>
            <a:normAutofit/>
          </a:bodyPr>
          <a:lstStyle/>
          <a:p>
            <a:pPr algn="just"/>
            <a:r>
              <a:rPr lang="en-US" sz="3000" dirty="0" smtClean="0"/>
              <a:t>The rate of a chemical reaction is usually expressed in terms of the change in the concentration or pressure of one of the components of the reaction. The rate can be defined as the rate of decrease in the concentration of one of the reactants or the rate of increase in the concentration of one of the products of the reaction.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579438"/>
            <a:ext cx="7498080" cy="1143000"/>
          </a:xfrm>
        </p:spPr>
        <p:txBody>
          <a:bodyPr>
            <a:normAutofit fontScale="90000"/>
          </a:bodyPr>
          <a:lstStyle/>
          <a:p>
            <a:r>
              <a:rPr lang="en-US" b="1" dirty="0"/>
              <a:t>Reaction rate or chemical reaction rate</a:t>
            </a:r>
            <a:br>
              <a:rPr lang="en-US" dirty="0"/>
            </a:br>
            <a:endParaRPr lang="en-US" dirty="0"/>
          </a:p>
        </p:txBody>
      </p:sp>
      <p:sp>
        <p:nvSpPr>
          <p:cNvPr id="3" name="عنصر نائب للمحتوى 2"/>
          <p:cNvSpPr>
            <a:spLocks noGrp="1"/>
          </p:cNvSpPr>
          <p:nvPr>
            <p:ph idx="1"/>
          </p:nvPr>
        </p:nvSpPr>
        <p:spPr>
          <a:xfrm>
            <a:off x="1435608" y="1752600"/>
            <a:ext cx="7498080" cy="4800600"/>
          </a:xfrm>
        </p:spPr>
        <p:txBody>
          <a:bodyPr/>
          <a:lstStyle/>
          <a:p>
            <a:r>
              <a:rPr lang="en-US" dirty="0"/>
              <a:t>It is the rate of change in the quantities (concentration) of reactants or products per unit of time. Or the rate of change in the reaction products per unit of time, i.e. it is the increase in the concentration of the products over time and the formation of the product.</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2133600"/>
          </a:xfrm>
        </p:spPr>
        <p:txBody>
          <a:bodyPr>
            <a:noAutofit/>
          </a:bodyPr>
          <a:lstStyle/>
          <a:p>
            <a:r>
              <a:rPr lang="en-US" sz="2800" dirty="0"/>
              <a:t>Practically, the reaction rate can be measured by measuring the rate of disappearance of a reactant or the rate of formation of a product. This is usually done by monitoring the change in one of the physical properties of the substance.</a:t>
            </a:r>
            <a:br>
              <a:rPr lang="en-US" sz="2800" dirty="0"/>
            </a:br>
            <a:endParaRPr lang="en-US" sz="2800" dirty="0"/>
          </a:p>
        </p:txBody>
      </p:sp>
      <p:pic>
        <p:nvPicPr>
          <p:cNvPr id="4" name="عنصر نائب للمحتوى 3"/>
          <p:cNvPicPr>
            <a:picLocks noGrp="1"/>
          </p:cNvPicPr>
          <p:nvPr>
            <p:ph idx="1"/>
          </p:nvPr>
        </p:nvPicPr>
        <p:blipFill>
          <a:blip r:embed="rId1"/>
          <a:stretch>
            <a:fillRect/>
          </a:stretch>
        </p:blipFill>
        <p:spPr>
          <a:xfrm>
            <a:off x="1447800" y="2590800"/>
            <a:ext cx="6368286" cy="1496819"/>
          </a:xfrm>
          <a:prstGeom prst="rect">
            <a:avLst/>
          </a:prstGeom>
        </p:spPr>
      </p:pic>
      <p:cxnSp>
        <p:nvCxnSpPr>
          <p:cNvPr id="5" name="رابط كسهم مستقيم 4"/>
          <p:cNvCxnSpPr/>
          <p:nvPr/>
        </p:nvCxnSpPr>
        <p:spPr>
          <a:xfrm>
            <a:off x="2362200" y="4267200"/>
            <a:ext cx="48926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مستطيل 5"/>
          <p:cNvSpPr/>
          <p:nvPr/>
        </p:nvSpPr>
        <p:spPr>
          <a:xfrm>
            <a:off x="4098086" y="4267200"/>
            <a:ext cx="710451" cy="369332"/>
          </a:xfrm>
          <a:prstGeom prst="rect">
            <a:avLst/>
          </a:prstGeom>
        </p:spPr>
        <p:txBody>
          <a:bodyPr wrap="none">
            <a:spAutoFit/>
          </a:bodyPr>
          <a:lstStyle/>
          <a:p>
            <a:r>
              <a:rPr lang="en-US" dirty="0"/>
              <a:t>Time</a:t>
            </a:r>
            <a:endParaRPr lang="en-US" dirty="0"/>
          </a:p>
        </p:txBody>
      </p:sp>
      <p:pic>
        <p:nvPicPr>
          <p:cNvPr id="7" name="صورة 6"/>
          <p:cNvPicPr/>
          <p:nvPr/>
        </p:nvPicPr>
        <p:blipFill>
          <a:blip r:embed="rId2"/>
          <a:stretch>
            <a:fillRect/>
          </a:stretch>
        </p:blipFill>
        <p:spPr>
          <a:xfrm>
            <a:off x="3191510" y="4712732"/>
            <a:ext cx="2760980" cy="1828800"/>
          </a:xfrm>
          <a:prstGeom prst="rect">
            <a:avLst/>
          </a:prstGeom>
        </p:spPr>
      </p:pic>
      <p:pic>
        <p:nvPicPr>
          <p:cNvPr id="8" name="عنصر نائب للمحتوى 3"/>
          <p:cNvPicPr/>
          <p:nvPr/>
        </p:nvPicPr>
        <p:blipFill>
          <a:blip r:embed="rId3"/>
          <a:stretch>
            <a:fillRect/>
          </a:stretch>
        </p:blipFill>
        <p:spPr>
          <a:xfrm>
            <a:off x="990600" y="5029200"/>
            <a:ext cx="1524000" cy="990227"/>
          </a:xfrm>
          <a:prstGeom prst="rect">
            <a:avLst/>
          </a:prstGeom>
        </p:spPr>
      </p:pic>
      <p:pic>
        <p:nvPicPr>
          <p:cNvPr id="9" name="صورة 8"/>
          <p:cNvPicPr/>
          <p:nvPr/>
        </p:nvPicPr>
        <p:blipFill>
          <a:blip r:embed="rId4"/>
          <a:stretch>
            <a:fillRect/>
          </a:stretch>
        </p:blipFill>
        <p:spPr>
          <a:xfrm>
            <a:off x="6629401" y="5105773"/>
            <a:ext cx="1676399" cy="99022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381000"/>
            <a:ext cx="7498080" cy="1143000"/>
          </a:xfrm>
        </p:spPr>
        <p:txBody>
          <a:bodyPr>
            <a:noAutofit/>
          </a:bodyPr>
          <a:lstStyle/>
          <a:p>
            <a:r>
              <a:rPr lang="en-US" sz="2400" dirty="0">
                <a:effectLst/>
              </a:rPr>
              <a:t>Any chemical or physical phenomenon needs some time to occur. This time may be very short or very long</a:t>
            </a:r>
            <a:endParaRPr lang="en-US" sz="2400" dirty="0"/>
          </a:p>
        </p:txBody>
      </p:sp>
      <p:sp>
        <p:nvSpPr>
          <p:cNvPr id="6" name="عنصر نائب للمحتوى 5"/>
          <p:cNvSpPr>
            <a:spLocks noGrp="1"/>
          </p:cNvSpPr>
          <p:nvPr>
            <p:ph idx="1"/>
          </p:nvPr>
        </p:nvSpPr>
        <p:spPr>
          <a:xfrm>
            <a:off x="1435608" y="1447800"/>
            <a:ext cx="7498080" cy="5181600"/>
          </a:xfrm>
        </p:spPr>
        <p:txBody>
          <a:bodyPr>
            <a:noAutofit/>
          </a:bodyPr>
          <a:lstStyle/>
          <a:p>
            <a:r>
              <a:rPr lang="en-US" sz="2800" dirty="0"/>
              <a:t>. If barium chloride is added to a sodium sulfate solution, a white precipitate is observed in the test </a:t>
            </a:r>
            <a:r>
              <a:rPr lang="en-US" sz="2800" dirty="0" smtClean="0"/>
              <a:t>tube </a:t>
            </a:r>
            <a:endParaRPr lang="en-US" sz="2800" dirty="0" smtClean="0"/>
          </a:p>
          <a:p>
            <a:r>
              <a:rPr lang="en-US" sz="2800" dirty="0"/>
              <a:t>Ba Cl</a:t>
            </a:r>
            <a:r>
              <a:rPr lang="en-US" sz="2800" baseline="-25000" dirty="0"/>
              <a:t>2</a:t>
            </a:r>
            <a:r>
              <a:rPr lang="en-US" sz="2800" dirty="0"/>
              <a:t> + Na</a:t>
            </a:r>
            <a:r>
              <a:rPr lang="en-US" sz="2800" baseline="-25000" dirty="0"/>
              <a:t>2</a:t>
            </a:r>
            <a:r>
              <a:rPr lang="en-US" sz="2800" dirty="0"/>
              <a:t> SO</a:t>
            </a:r>
            <a:r>
              <a:rPr lang="en-US" sz="2800" baseline="-25000" dirty="0"/>
              <a:t>4</a:t>
            </a:r>
            <a:r>
              <a:rPr lang="en-US" sz="2800" dirty="0"/>
              <a:t>    =     Ba SO</a:t>
            </a:r>
            <a:r>
              <a:rPr lang="en-US" sz="2800" baseline="-25000" dirty="0"/>
              <a:t>4</a:t>
            </a:r>
            <a:r>
              <a:rPr lang="en-US" sz="2800" dirty="0"/>
              <a:t> + 2Na </a:t>
            </a:r>
            <a:r>
              <a:rPr lang="en-US" sz="2800" dirty="0" err="1"/>
              <a:t>Cl</a:t>
            </a:r>
            <a:endParaRPr lang="en-US" sz="2800" dirty="0"/>
          </a:p>
          <a:p>
            <a:r>
              <a:rPr lang="en-US" sz="2400" dirty="0"/>
              <a:t>Also, the neutralization reactions between acid and alkaline solutions occur in a time that cannot be measured due to its </a:t>
            </a:r>
            <a:r>
              <a:rPr lang="en-US" sz="2400" dirty="0" smtClean="0"/>
              <a:t>shortness</a:t>
            </a:r>
            <a:endParaRPr lang="en-US" sz="2400" dirty="0" smtClean="0"/>
          </a:p>
          <a:p>
            <a:pPr algn="ctr"/>
            <a:r>
              <a:rPr lang="en-US" sz="2400" dirty="0"/>
              <a:t>OH</a:t>
            </a:r>
            <a:r>
              <a:rPr lang="en-US" sz="2400" baseline="30000" dirty="0"/>
              <a:t>-</a:t>
            </a:r>
            <a:r>
              <a:rPr lang="en-US" sz="2400" dirty="0"/>
              <a:t> + H</a:t>
            </a:r>
            <a:r>
              <a:rPr lang="en-US" sz="2400" baseline="30000" dirty="0"/>
              <a:t>+</a:t>
            </a:r>
            <a:r>
              <a:rPr lang="en-US" sz="2400" dirty="0"/>
              <a:t> </a:t>
            </a:r>
            <a:r>
              <a:rPr lang="ar-SA" sz="2400" dirty="0"/>
              <a:t>   =  </a:t>
            </a:r>
            <a:r>
              <a:rPr lang="en-US" sz="2400" dirty="0"/>
              <a:t>H</a:t>
            </a:r>
            <a:r>
              <a:rPr lang="en-US" sz="2400" baseline="-25000" dirty="0"/>
              <a:t>2</a:t>
            </a:r>
            <a:r>
              <a:rPr lang="en-US" sz="2400" dirty="0"/>
              <a:t>O</a:t>
            </a:r>
            <a:endParaRPr lang="en-US" sz="2400" dirty="0"/>
          </a:p>
          <a:p>
            <a:r>
              <a:rPr lang="en-US" sz="2400" dirty="0"/>
              <a:t>While the reaction of oxygen gas with hydrogen gas to form water does not occur under normal conditions even if they remain in the same container for several days</a:t>
            </a:r>
            <a:r>
              <a:rPr lang="en-US" sz="2400" dirty="0" smtClean="0"/>
              <a:t>.                   O</a:t>
            </a:r>
            <a:r>
              <a:rPr lang="en-US" sz="2400" baseline="-25000" dirty="0" smtClean="0"/>
              <a:t>2</a:t>
            </a:r>
            <a:r>
              <a:rPr lang="en-US" sz="2400" dirty="0" smtClean="0"/>
              <a:t> </a:t>
            </a:r>
            <a:r>
              <a:rPr lang="en-US" sz="2400" dirty="0"/>
              <a:t>+ 2 H</a:t>
            </a:r>
            <a:r>
              <a:rPr lang="en-US" sz="2400" baseline="-25000" dirty="0"/>
              <a:t>2</a:t>
            </a:r>
            <a:r>
              <a:rPr lang="en-US" sz="2400" dirty="0"/>
              <a:t> </a:t>
            </a:r>
            <a:r>
              <a:rPr lang="ar-SA" sz="2400" dirty="0"/>
              <a:t>  =  </a:t>
            </a:r>
            <a:r>
              <a:rPr lang="en-US" sz="2400" dirty="0"/>
              <a:t>2H</a:t>
            </a:r>
            <a:r>
              <a:rPr lang="en-US" sz="2400" baseline="-25000" dirty="0"/>
              <a:t>2</a:t>
            </a:r>
            <a:r>
              <a:rPr lang="en-US" sz="2400" dirty="0"/>
              <a:t>O</a:t>
            </a:r>
            <a:endParaRPr lang="en-US" sz="2400" dirty="0"/>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304800"/>
            <a:ext cx="7498080" cy="1066800"/>
          </a:xfrm>
        </p:spPr>
        <p:txBody>
          <a:bodyPr>
            <a:noAutofit/>
          </a:bodyPr>
          <a:lstStyle/>
          <a:p>
            <a:br>
              <a:rPr lang="en-US" sz="2800" dirty="0">
                <a:effectLst/>
              </a:rPr>
            </a:br>
            <a:r>
              <a:rPr lang="en-US" sz="2800" b="1" dirty="0">
                <a:effectLst/>
              </a:rPr>
              <a:t>Rate of reaction (rate r)</a:t>
            </a:r>
            <a:br>
              <a:rPr lang="en-US" sz="2800" dirty="0">
                <a:effectLst/>
              </a:rPr>
            </a:br>
            <a:endParaRPr lang="en-US" sz="2800" dirty="0"/>
          </a:p>
        </p:txBody>
      </p:sp>
      <p:pic>
        <p:nvPicPr>
          <p:cNvPr id="4" name="عنصر نائب للمحتوى 3"/>
          <p:cNvPicPr>
            <a:picLocks noGrp="1"/>
          </p:cNvPicPr>
          <p:nvPr>
            <p:ph idx="1"/>
          </p:nvPr>
        </p:nvPicPr>
        <p:blipFill>
          <a:blip r:embed="rId1"/>
          <a:stretch>
            <a:fillRect/>
          </a:stretch>
        </p:blipFill>
        <p:spPr>
          <a:xfrm>
            <a:off x="2365301" y="1143000"/>
            <a:ext cx="5638948" cy="1779861"/>
          </a:xfrm>
          <a:prstGeom prst="rect">
            <a:avLst/>
          </a:prstGeom>
        </p:spPr>
      </p:pic>
      <p:sp>
        <p:nvSpPr>
          <p:cNvPr id="5" name="مستطيل 4"/>
          <p:cNvSpPr/>
          <p:nvPr/>
        </p:nvSpPr>
        <p:spPr>
          <a:xfrm>
            <a:off x="3048000" y="2918936"/>
            <a:ext cx="4131259" cy="369332"/>
          </a:xfrm>
          <a:prstGeom prst="rect">
            <a:avLst/>
          </a:prstGeom>
        </p:spPr>
        <p:txBody>
          <a:bodyPr wrap="none">
            <a:spAutoFit/>
          </a:bodyPr>
          <a:lstStyle/>
          <a:p>
            <a:r>
              <a:rPr lang="en-US" b="1" dirty="0"/>
              <a:t>CH</a:t>
            </a:r>
            <a:r>
              <a:rPr lang="en-US" b="1" baseline="-25000" dirty="0"/>
              <a:t>4</a:t>
            </a:r>
            <a:r>
              <a:rPr lang="en-US" b="1" dirty="0"/>
              <a:t> (</a:t>
            </a:r>
            <a:r>
              <a:rPr lang="en-US" b="1" i="1" dirty="0"/>
              <a:t>g</a:t>
            </a:r>
            <a:r>
              <a:rPr lang="en-US" b="1" dirty="0"/>
              <a:t>) + 2O</a:t>
            </a:r>
            <a:r>
              <a:rPr lang="en-US" b="1" baseline="-25000" dirty="0"/>
              <a:t>2</a:t>
            </a:r>
            <a:r>
              <a:rPr lang="en-US" b="1" dirty="0"/>
              <a:t> (</a:t>
            </a:r>
            <a:r>
              <a:rPr lang="en-US" b="1" i="1" dirty="0"/>
              <a:t>g</a:t>
            </a:r>
            <a:r>
              <a:rPr lang="en-US" b="1" dirty="0"/>
              <a:t>) CO</a:t>
            </a:r>
            <a:r>
              <a:rPr lang="en-US" b="1" baseline="-25000" dirty="0"/>
              <a:t>2</a:t>
            </a:r>
            <a:r>
              <a:rPr lang="en-US" b="1" dirty="0"/>
              <a:t> (</a:t>
            </a:r>
            <a:r>
              <a:rPr lang="en-US" b="1" i="1" dirty="0"/>
              <a:t>g</a:t>
            </a:r>
            <a:r>
              <a:rPr lang="en-US" b="1" dirty="0"/>
              <a:t>) + 2H</a:t>
            </a:r>
            <a:r>
              <a:rPr lang="en-US" b="1" baseline="-25000" dirty="0"/>
              <a:t>2</a:t>
            </a:r>
            <a:r>
              <a:rPr lang="en-US" b="1" dirty="0"/>
              <a:t>O (</a:t>
            </a:r>
            <a:r>
              <a:rPr lang="en-US" b="1" i="1" dirty="0"/>
              <a:t>g</a:t>
            </a:r>
            <a:r>
              <a:rPr lang="en-US" b="1" dirty="0"/>
              <a:t>)</a:t>
            </a:r>
            <a:endParaRPr lang="en-US" dirty="0"/>
          </a:p>
        </p:txBody>
      </p:sp>
      <p:pic>
        <p:nvPicPr>
          <p:cNvPr id="6" name="صورة 5"/>
          <p:cNvPicPr/>
          <p:nvPr/>
        </p:nvPicPr>
        <p:blipFill>
          <a:blip r:embed="rId2"/>
          <a:stretch>
            <a:fillRect/>
          </a:stretch>
        </p:blipFill>
        <p:spPr>
          <a:xfrm>
            <a:off x="1981200" y="3581400"/>
            <a:ext cx="5845175" cy="282297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1"/>
          <a:stretch>
            <a:fillRect/>
          </a:stretch>
        </p:blipFill>
        <p:spPr>
          <a:xfrm>
            <a:off x="2052320" y="304800"/>
            <a:ext cx="4729480" cy="1120140"/>
          </a:xfrm>
          <a:prstGeom prst="rect">
            <a:avLst/>
          </a:prstGeom>
        </p:spPr>
      </p:pic>
      <p:pic>
        <p:nvPicPr>
          <p:cNvPr id="5" name="عنصر نائب للمحتوى 4"/>
          <p:cNvPicPr>
            <a:picLocks noGrp="1"/>
          </p:cNvPicPr>
          <p:nvPr>
            <p:ph idx="1"/>
          </p:nvPr>
        </p:nvPicPr>
        <p:blipFill>
          <a:blip r:embed="rId2"/>
          <a:stretch>
            <a:fillRect/>
          </a:stretch>
        </p:blipFill>
        <p:spPr>
          <a:xfrm>
            <a:off x="1905000" y="1348740"/>
            <a:ext cx="4468703" cy="1747203"/>
          </a:xfrm>
          <a:prstGeom prst="rect">
            <a:avLst/>
          </a:prstGeom>
        </p:spPr>
      </p:pic>
      <p:pic>
        <p:nvPicPr>
          <p:cNvPr id="6" name="صورة 5"/>
          <p:cNvPicPr/>
          <p:nvPr/>
        </p:nvPicPr>
        <p:blipFill rotWithShape="1">
          <a:blip r:embed="rId3"/>
          <a:srcRect b="37601"/>
          <a:stretch>
            <a:fillRect/>
          </a:stretch>
        </p:blipFill>
        <p:spPr bwMode="auto">
          <a:xfrm>
            <a:off x="2044272" y="3136206"/>
            <a:ext cx="4604385" cy="673794"/>
          </a:xfrm>
          <a:prstGeom prst="rect">
            <a:avLst/>
          </a:prstGeom>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1066800"/>
            <a:ext cx="7498080" cy="1143000"/>
          </a:xfrm>
        </p:spPr>
        <p:txBody>
          <a:bodyPr>
            <a:normAutofit fontScale="90000"/>
          </a:bodyPr>
          <a:lstStyle/>
          <a:p>
            <a:r>
              <a:rPr lang="en-US" sz="4000" b="1" dirty="0">
                <a:effectLst/>
              </a:rPr>
              <a:t>Factors affecting the rate of reactions</a:t>
            </a:r>
            <a:br>
              <a:rPr lang="en-US" dirty="0">
                <a:effectLst/>
              </a:rPr>
            </a:br>
            <a:endParaRPr lang="en-US" dirty="0"/>
          </a:p>
        </p:txBody>
      </p:sp>
      <p:sp>
        <p:nvSpPr>
          <p:cNvPr id="3" name="عنصر نائب للمحتوى 2"/>
          <p:cNvSpPr>
            <a:spLocks noGrp="1"/>
          </p:cNvSpPr>
          <p:nvPr>
            <p:ph idx="1"/>
          </p:nvPr>
        </p:nvSpPr>
        <p:spPr>
          <a:xfrm>
            <a:off x="1435608" y="2895600"/>
            <a:ext cx="7498080" cy="3048000"/>
          </a:xfrm>
        </p:spPr>
        <p:txBody>
          <a:bodyPr/>
          <a:lstStyle/>
          <a:p>
            <a:pPr rtl="1"/>
            <a:r>
              <a:rPr lang="en-US" dirty="0"/>
              <a:t>1- Nature of the reactants</a:t>
            </a:r>
            <a:endParaRPr lang="en-US" dirty="0"/>
          </a:p>
          <a:p>
            <a:pPr rtl="1"/>
            <a:r>
              <a:rPr lang="en-US" dirty="0"/>
              <a:t>2-Concentration</a:t>
            </a:r>
            <a:endParaRPr lang="en-US" dirty="0"/>
          </a:p>
          <a:p>
            <a:pPr rtl="1"/>
            <a:r>
              <a:rPr lang="en-US" dirty="0"/>
              <a:t>3-Temperature</a:t>
            </a:r>
            <a:endParaRPr lang="en-US" dirty="0"/>
          </a:p>
          <a:p>
            <a:pPr rtl="1"/>
            <a:r>
              <a:rPr lang="en-US" dirty="0"/>
              <a:t>4-Presence of catalyst</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effectLst/>
              </a:rPr>
              <a:t>1-The nature of the reactants</a:t>
            </a:r>
            <a:br>
              <a:rPr lang="en-US" dirty="0">
                <a:effectLst/>
              </a:rPr>
            </a:br>
            <a:endParaRPr lang="en-US" dirty="0"/>
          </a:p>
        </p:txBody>
      </p:sp>
      <p:sp>
        <p:nvSpPr>
          <p:cNvPr id="3" name="عنصر نائب للمحتوى 2"/>
          <p:cNvSpPr>
            <a:spLocks noGrp="1"/>
          </p:cNvSpPr>
          <p:nvPr>
            <p:ph idx="1"/>
          </p:nvPr>
        </p:nvSpPr>
        <p:spPr/>
        <p:txBody>
          <a:bodyPr>
            <a:normAutofit fontScale="85000" lnSpcReduction="10000"/>
          </a:bodyPr>
          <a:lstStyle/>
          <a:p>
            <a:r>
              <a:rPr lang="en-US" sz="2400" dirty="0"/>
              <a:t>T</a:t>
            </a:r>
            <a:r>
              <a:rPr lang="en-US" sz="2600" dirty="0"/>
              <a:t>he speed of the chemical reaction varies depending on the reactants and the medium in which the reaction takes place. In practice, it was found that the nature of the reactants has a clear effect on the speed of the reaction. This may be evident from the following example</a:t>
            </a:r>
            <a:endParaRPr lang="en-US" sz="2600" dirty="0"/>
          </a:p>
          <a:p>
            <a:pPr rtl="1"/>
            <a:r>
              <a:rPr lang="en-US" sz="2600" dirty="0"/>
              <a:t>MnO</a:t>
            </a:r>
            <a:r>
              <a:rPr lang="en-US" sz="2600" baseline="-25000" dirty="0"/>
              <a:t>4</a:t>
            </a:r>
            <a:r>
              <a:rPr lang="en-US" sz="2600" dirty="0"/>
              <a:t> reduction of permanganate ions by ions</a:t>
            </a:r>
            <a:r>
              <a:rPr lang="ar-SA" sz="2600" dirty="0"/>
              <a:t> -</a:t>
            </a:r>
            <a:endParaRPr lang="en-US" sz="2600" dirty="0"/>
          </a:p>
          <a:p>
            <a:pPr marL="82550" indent="0" rtl="1">
              <a:buNone/>
            </a:pPr>
            <a:r>
              <a:rPr lang="en-US" sz="2600" dirty="0" smtClean="0"/>
              <a:t>Ferrous </a:t>
            </a:r>
            <a:r>
              <a:rPr lang="en-US" sz="2600" dirty="0"/>
              <a:t>in an acidic medium</a:t>
            </a:r>
            <a:endParaRPr lang="en-US" sz="2600" dirty="0"/>
          </a:p>
          <a:p>
            <a:pPr algn="ctr"/>
            <a:r>
              <a:rPr lang="en-US" sz="2600" dirty="0"/>
              <a:t>Fe +2 Fe</a:t>
            </a:r>
            <a:r>
              <a:rPr lang="en-US" sz="2600" baseline="30000" dirty="0"/>
              <a:t>+3</a:t>
            </a:r>
            <a:r>
              <a:rPr lang="en-US" sz="2600" dirty="0"/>
              <a:t> + </a:t>
            </a:r>
            <a:r>
              <a:rPr lang="en-US" sz="2600" dirty="0" err="1"/>
              <a:t>Mn</a:t>
            </a:r>
            <a:r>
              <a:rPr lang="ar-SA" sz="2600" dirty="0"/>
              <a:t>+</a:t>
            </a:r>
            <a:r>
              <a:rPr lang="ar-SA" sz="2600" baseline="30000" dirty="0"/>
              <a:t>2 +</a:t>
            </a:r>
            <a:r>
              <a:rPr lang="ar-SA" sz="2600" dirty="0"/>
              <a:t>  </a:t>
            </a:r>
            <a:r>
              <a:rPr lang="en-US" sz="2600" dirty="0"/>
              <a:t>MnO</a:t>
            </a:r>
            <a:r>
              <a:rPr lang="en-US" sz="2600" baseline="-25000" dirty="0"/>
              <a:t>4</a:t>
            </a:r>
            <a:r>
              <a:rPr lang="en-US" sz="2600" baseline="30000" dirty="0"/>
              <a:t>-</a:t>
            </a:r>
            <a:endParaRPr lang="en-US" sz="2600" dirty="0"/>
          </a:p>
          <a:p>
            <a:r>
              <a:rPr lang="en-US" sz="2600" dirty="0"/>
              <a:t>It occurs quickly and this is noted by the disappearance of the color of permanganate, which indicates that the reaction is fast, while the reduction of the same ions by oxalic acid in an acidic medium occurs slowly, which indicates that the reaction is slow</a:t>
            </a:r>
            <a:r>
              <a:rPr lang="ar-SA" sz="2600" dirty="0" smtClean="0"/>
              <a:t>.</a:t>
            </a:r>
            <a:endParaRPr lang="en-US" sz="2600" dirty="0" smtClean="0"/>
          </a:p>
          <a:p>
            <a:r>
              <a:rPr lang="en-US" sz="2400" b="1" dirty="0"/>
              <a:t>2H</a:t>
            </a:r>
            <a:r>
              <a:rPr lang="en-US" sz="2400" b="1" baseline="-25000" dirty="0"/>
              <a:t>2</a:t>
            </a:r>
            <a:r>
              <a:rPr lang="en-US" sz="2400" b="1" dirty="0"/>
              <a:t>C</a:t>
            </a:r>
            <a:r>
              <a:rPr lang="en-US" sz="2400" b="1" baseline="-25000" dirty="0"/>
              <a:t>2</a:t>
            </a:r>
            <a:r>
              <a:rPr lang="en-US" sz="2400" b="1" dirty="0"/>
              <a:t>O</a:t>
            </a:r>
            <a:r>
              <a:rPr lang="en-US" sz="2400" b="1" baseline="-25000" dirty="0"/>
              <a:t>4</a:t>
            </a:r>
            <a:r>
              <a:rPr lang="en-US" sz="2400" b="1" dirty="0"/>
              <a:t> + 6H+ 2 H</a:t>
            </a:r>
            <a:r>
              <a:rPr lang="en-US" sz="2400" b="1" baseline="-25000" dirty="0"/>
              <a:t>2</a:t>
            </a:r>
            <a:r>
              <a:rPr lang="en-US" sz="2400" b="1" dirty="0"/>
              <a:t>O + 4CO</a:t>
            </a:r>
            <a:r>
              <a:rPr lang="en-US" sz="2400" b="1" baseline="-25000" dirty="0"/>
              <a:t>2</a:t>
            </a:r>
            <a:r>
              <a:rPr lang="en-US" sz="2400" b="1" dirty="0"/>
              <a:t> + 2Mn</a:t>
            </a:r>
            <a:r>
              <a:rPr lang="en-US" sz="2400" b="1" baseline="30000" dirty="0"/>
              <a:t> </a:t>
            </a:r>
            <a:r>
              <a:rPr lang="ar-SA" sz="2400" b="1" baseline="30000" dirty="0"/>
              <a:t>+</a:t>
            </a:r>
            <a:r>
              <a:rPr lang="en-US" sz="2400" b="1" baseline="30000" dirty="0"/>
              <a:t>2</a:t>
            </a:r>
            <a:r>
              <a:rPr lang="ar-SA" sz="2400" b="1" dirty="0"/>
              <a:t> + </a:t>
            </a:r>
            <a:r>
              <a:rPr lang="en-US" sz="2400" b="1" dirty="0"/>
              <a:t>2MnO</a:t>
            </a:r>
            <a:r>
              <a:rPr lang="en-US" sz="2400" b="1" baseline="-25000" dirty="0"/>
              <a:t>4</a:t>
            </a:r>
            <a:r>
              <a:rPr lang="en-US" sz="2400" b="1" baseline="30000" dirty="0"/>
              <a:t>-</a:t>
            </a:r>
            <a:endParaRPr lang="en-US" sz="2600"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4391</Words>
  <Application>WPS Presentation</Application>
  <PresentationFormat>عرض على الشاشة (3:4)‏</PresentationFormat>
  <Paragraphs>72</Paragraphs>
  <Slides>14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14</vt:i4>
      </vt:variant>
    </vt:vector>
  </HeadingPairs>
  <TitlesOfParts>
    <vt:vector size="26" baseType="lpstr">
      <vt:lpstr>Arial</vt:lpstr>
      <vt:lpstr>SimSun</vt:lpstr>
      <vt:lpstr>Wingdings</vt:lpstr>
      <vt:lpstr>Wingdings 2</vt:lpstr>
      <vt:lpstr>Verdana</vt:lpstr>
      <vt:lpstr>Gill Sans MT</vt:lpstr>
      <vt:lpstr>Microsoft YaHei</vt:lpstr>
      <vt:lpstr>Arial Unicode MS</vt:lpstr>
      <vt:lpstr>Majalla UI</vt:lpstr>
      <vt:lpstr>Calibri</vt:lpstr>
      <vt:lpstr>Segoe Print</vt:lpstr>
      <vt:lpstr>انقلاب</vt:lpstr>
      <vt:lpstr> Kinetics It is the science that specializes in studying the rate (speed ) of chemical reactions and the factors affecting them.  </vt:lpstr>
      <vt:lpstr>In scientific terms, the speed at which a chemical reaction occurs is called the rate of reaction, and can be expressed as a specific change over a certain period of time measured in seconds, minutes, hours, days, or years.</vt:lpstr>
      <vt:lpstr>Reaction rate or chemical reaction rate </vt:lpstr>
      <vt:lpstr>Practically, the reaction rate can be measured by measuring the rate of disappearance of a reactant or the rate of formation of a product. This is usually done by monitoring the change in one of the physical properties of the substance. </vt:lpstr>
      <vt:lpstr>Any chemical or physical phenomenon needs some time to occur. This time may be very short or very long</vt:lpstr>
      <vt:lpstr> Rate of reaction (rate r) </vt:lpstr>
      <vt:lpstr>PowerPoint 演示文稿</vt:lpstr>
      <vt:lpstr>Factors affecting the rate of reactions </vt:lpstr>
      <vt:lpstr>1-The nature of the reactants </vt:lpstr>
      <vt:lpstr> </vt:lpstr>
      <vt:lpstr>k = A • exp( -Ea/RT) </vt:lpstr>
      <vt:lpstr>The activation energy: It is the minimum amount of energy required by the reacting molecules to reach the active state, for the reaction to occur, and for them to be able to form products. </vt:lpstr>
      <vt:lpstr>Arrhenius equation: </vt:lpstr>
      <vt:lpstr>Example: If you know that the reaction of ammonia with carbon dioxide is in its initial stages of the second order and the value of the reaction rate constant at a temperature of 327 °C is equal to 0.385 mol -1. sec-1 , and at a temperature of 443°C is equal to 16.0 mol -1. sec-1, then calculate 1- Activation energy                   2- Frequency coefficient (Arrienus constant):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Kinetics It is the science that specializes in studying the rate (speed ) of chemical reactions and the factors affecting them.</dc:title>
  <dc:creator>Maher</dc:creator>
  <cp:lastModifiedBy>lenovo</cp:lastModifiedBy>
  <cp:revision>8</cp:revision>
  <dcterms:created xsi:type="dcterms:W3CDTF">2025-01-26T10:54:00Z</dcterms:created>
  <dcterms:modified xsi:type="dcterms:W3CDTF">2025-01-27T06:14:55Z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8877050B352E4998B4A1D80773914777_12</vt:lpwstr>
  </property>
  <property fmtid="{D5CDD505-2E9C-101B-9397-08002B2CF9AE}" pid="3" name="KSOProductBuildVer">
    <vt:lpwstr>1033-12.2.0.19805</vt:lpwstr>
  </property>
</Properties>
</file>